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32918400" cy="21945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utright, Julia" initials="CJ" lastIdx="1" clrIdx="0">
    <p:extLst>
      <p:ext uri="{19B8F6BF-5375-455C-9EA6-DF929625EA0E}">
        <p15:presenceInfo xmlns:p15="http://schemas.microsoft.com/office/powerpoint/2012/main" userId="Cutright, Juli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27" d="100"/>
          <a:sy n="27" d="100"/>
        </p:scale>
        <p:origin x="85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01C919-B2C8-46BC-AA61-55A215363404}" type="datetimeFigureOut">
              <a:rPr lang="en-US" smtClean="0"/>
              <a:t>4/21/2021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2854589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01C919-B2C8-46BC-AA61-55A215363404}" type="datetimeFigureOut">
              <a:rPr lang="en-US" smtClean="0"/>
              <a:t>4/21/2021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2744346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01C919-B2C8-46BC-AA61-55A215363404}" type="datetimeFigureOut">
              <a:rPr lang="en-US" smtClean="0"/>
              <a:t>4/21/2021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1400814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01C919-B2C8-46BC-AA61-55A215363404}" type="datetimeFigureOut">
              <a:rPr lang="en-US" smtClean="0"/>
              <a:t>4/21/2021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2507213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01C919-B2C8-46BC-AA61-55A215363404}" type="datetimeFigureOut">
              <a:rPr lang="en-US" smtClean="0"/>
              <a:t>4/21/2021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3332535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01C919-B2C8-46BC-AA61-55A215363404}" type="datetimeFigureOut">
              <a:rPr lang="en-US" smtClean="0"/>
              <a:t>4/21/2021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3603378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01C919-B2C8-46BC-AA61-55A215363404}" type="datetimeFigureOut">
              <a:rPr lang="en-US" smtClean="0"/>
              <a:t>4/21/2021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2046300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01C919-B2C8-46BC-AA61-55A215363404}" type="datetimeFigureOut">
              <a:rPr lang="en-US" smtClean="0"/>
              <a:t>4/21/2021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180036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01C919-B2C8-46BC-AA61-55A215363404}" type="datetimeFigureOut">
              <a:rPr lang="en-US" smtClean="0"/>
              <a:t>4/21/2021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421480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1001C919-B2C8-46BC-AA61-55A215363404}" type="datetimeFigureOut">
              <a:rPr lang="en-US" smtClean="0"/>
              <a:t>4/21/2021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22495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1001C919-B2C8-46BC-AA61-55A215363404}" type="datetimeFigureOut">
              <a:rPr lang="en-US" smtClean="0"/>
              <a:t>4/21/2021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7295F0-2C6B-4333-ABEB-4C3FD04B2E3B}" type="slidenum">
              <a:rPr lang="en-US" smtClean="0"/>
              <a:t>‹#›</a:t>
            </a:fld>
            <a:endParaRPr lang="en-US"/>
          </a:p>
        </p:txBody>
      </p:sp>
    </p:spTree>
    <p:extLst>
      <p:ext uri="{BB962C8B-B14F-4D97-AF65-F5344CB8AC3E}">
        <p14:creationId xmlns:p14="http://schemas.microsoft.com/office/powerpoint/2010/main" val="3740239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1001C919-B2C8-46BC-AA61-55A215363404}" type="datetimeFigureOut">
              <a:rPr lang="en-US" smtClean="0"/>
              <a:t>4/21/2021</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177295F0-2C6B-4333-ABEB-4C3FD04B2E3B}" type="slidenum">
              <a:rPr lang="en-US" smtClean="0"/>
              <a:t>‹#›</a:t>
            </a:fld>
            <a:endParaRPr lang="en-US"/>
          </a:p>
        </p:txBody>
      </p:sp>
    </p:spTree>
    <p:extLst>
      <p:ext uri="{BB962C8B-B14F-4D97-AF65-F5344CB8AC3E}">
        <p14:creationId xmlns:p14="http://schemas.microsoft.com/office/powerpoint/2010/main" val="165122450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24000">
              <a:schemeClr val="tx1"/>
            </a:gs>
            <a:gs pos="100000">
              <a:schemeClr val="bg1">
                <a:lumMod val="50000"/>
              </a:schemeClr>
            </a:gs>
          </a:gsLst>
          <a:lin ang="5400000" scaled="1"/>
          <a:tileRect/>
        </a:gra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BE7DA66C-D515-4C4D-BB2E-D5326CC809D2}"/>
              </a:ext>
            </a:extLst>
          </p:cNvPr>
          <p:cNvSpPr/>
          <p:nvPr/>
        </p:nvSpPr>
        <p:spPr>
          <a:xfrm>
            <a:off x="10181012" y="12048987"/>
            <a:ext cx="12742985" cy="9409966"/>
          </a:xfrm>
          <a:prstGeom prst="rect">
            <a:avLst/>
          </a:prstGeom>
          <a:solidFill>
            <a:schemeClr val="bg1"/>
          </a:solidFill>
          <a:ln w="38100">
            <a:solidFill>
              <a:srgbClr val="8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6267A66-41E8-4F26-B57E-56F0EF1E5598}"/>
              </a:ext>
            </a:extLst>
          </p:cNvPr>
          <p:cNvSpPr/>
          <p:nvPr/>
        </p:nvSpPr>
        <p:spPr>
          <a:xfrm>
            <a:off x="454855" y="3291840"/>
            <a:ext cx="9009185" cy="5697415"/>
          </a:xfrm>
          <a:prstGeom prst="rect">
            <a:avLst/>
          </a:prstGeom>
          <a:solidFill>
            <a:schemeClr val="bg1"/>
          </a:solidFill>
          <a:ln w="38100">
            <a:solidFill>
              <a:srgbClr val="8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FEF322FF-D2EB-4ED5-A5FB-2688EF1CE16F}"/>
              </a:ext>
            </a:extLst>
          </p:cNvPr>
          <p:cNvSpPr/>
          <p:nvPr/>
        </p:nvSpPr>
        <p:spPr>
          <a:xfrm>
            <a:off x="-35170" y="-70338"/>
            <a:ext cx="32953569" cy="2686050"/>
          </a:xfrm>
          <a:prstGeom prst="rect">
            <a:avLst/>
          </a:prstGeom>
          <a:gradFill flip="none" rotWithShape="1">
            <a:gsLst>
              <a:gs pos="0">
                <a:srgbClr val="800000">
                  <a:shade val="30000"/>
                  <a:satMod val="115000"/>
                </a:srgbClr>
              </a:gs>
              <a:gs pos="50000">
                <a:srgbClr val="800000">
                  <a:shade val="67500"/>
                  <a:satMod val="115000"/>
                </a:srgbClr>
              </a:gs>
              <a:gs pos="100000">
                <a:srgbClr val="80000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Saint Martin's University">
            <a:extLst>
              <a:ext uri="{FF2B5EF4-FFF2-40B4-BE49-F238E27FC236}">
                <a16:creationId xmlns:a16="http://schemas.microsoft.com/office/drawing/2014/main" id="{14CB609D-5F4D-4B62-AF8F-26344C8B2A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491" y="100991"/>
            <a:ext cx="8520478" cy="248406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4154C5E-7070-4D9E-90C3-E4238AEBB8DC}"/>
              </a:ext>
            </a:extLst>
          </p:cNvPr>
          <p:cNvSpPr txBox="1"/>
          <p:nvPr/>
        </p:nvSpPr>
        <p:spPr>
          <a:xfrm>
            <a:off x="11234371" y="455394"/>
            <a:ext cx="10449658" cy="1631216"/>
          </a:xfrm>
          <a:prstGeom prst="rect">
            <a:avLst/>
          </a:prstGeom>
          <a:noFill/>
        </p:spPr>
        <p:txBody>
          <a:bodyPr wrap="square" rtlCol="0">
            <a:spAutoFit/>
          </a:bodyPr>
          <a:lstStyle/>
          <a:p>
            <a:r>
              <a:rPr lang="en-US" sz="10000" dirty="0">
                <a:solidFill>
                  <a:schemeClr val="bg1"/>
                </a:solidFill>
                <a:latin typeface="Times New Roman" panose="02020603050405020304" pitchFamily="18" charset="0"/>
                <a:cs typeface="Times New Roman" panose="02020603050405020304" pitchFamily="18" charset="0"/>
              </a:rPr>
              <a:t>Advisory Assistant</a:t>
            </a:r>
          </a:p>
        </p:txBody>
      </p:sp>
      <p:sp>
        <p:nvSpPr>
          <p:cNvPr id="7" name="TextBox 6">
            <a:extLst>
              <a:ext uri="{FF2B5EF4-FFF2-40B4-BE49-F238E27FC236}">
                <a16:creationId xmlns:a16="http://schemas.microsoft.com/office/drawing/2014/main" id="{49E3579D-F6AF-4D5A-8504-01235FC6C6D8}"/>
              </a:ext>
            </a:extLst>
          </p:cNvPr>
          <p:cNvSpPr txBox="1"/>
          <p:nvPr/>
        </p:nvSpPr>
        <p:spPr>
          <a:xfrm>
            <a:off x="21684029" y="732075"/>
            <a:ext cx="11937756" cy="1200329"/>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Team Manager: John (Jack) McCarthy	</a:t>
            </a:r>
          </a:p>
          <a:p>
            <a:r>
              <a:rPr lang="en-US" sz="2400" dirty="0">
                <a:solidFill>
                  <a:schemeClr val="bg1"/>
                </a:solidFill>
                <a:latin typeface="Times New Roman" panose="02020603050405020304" pitchFamily="18" charset="0"/>
                <a:cs typeface="Times New Roman" panose="02020603050405020304" pitchFamily="18" charset="0"/>
              </a:rPr>
              <a:t>Team Members: Jay Bang, Julia Cutright, and Brendan Tran</a:t>
            </a:r>
          </a:p>
          <a:p>
            <a:r>
              <a:rPr lang="en-US" sz="2400" dirty="0">
                <a:solidFill>
                  <a:schemeClr val="bg1"/>
                </a:solidFill>
                <a:latin typeface="Times New Roman" panose="02020603050405020304" pitchFamily="18" charset="0"/>
                <a:cs typeface="Times New Roman" panose="02020603050405020304" pitchFamily="18" charset="0"/>
              </a:rPr>
              <a:t>Stakeholder: Dr. David </a:t>
            </a:r>
            <a:r>
              <a:rPr lang="en-US" sz="2400" dirty="0" err="1">
                <a:solidFill>
                  <a:schemeClr val="bg1"/>
                </a:solidFill>
                <a:latin typeface="Times New Roman" panose="02020603050405020304" pitchFamily="18" charset="0"/>
                <a:cs typeface="Times New Roman" panose="02020603050405020304" pitchFamily="18" charset="0"/>
              </a:rPr>
              <a:t>Olwell</a:t>
            </a:r>
            <a:r>
              <a:rPr lang="en-US" sz="2400" dirty="0">
                <a:solidFill>
                  <a:schemeClr val="bg1"/>
                </a:solidFill>
                <a:latin typeface="Times New Roman" panose="02020603050405020304" pitchFamily="18" charset="0"/>
                <a:cs typeface="Times New Roman" panose="02020603050405020304" pitchFamily="18" charset="0"/>
              </a:rPr>
              <a:t>, Dean of The Hal and Inge Marcus School of Engineering</a:t>
            </a:r>
          </a:p>
        </p:txBody>
      </p:sp>
      <p:sp>
        <p:nvSpPr>
          <p:cNvPr id="12" name="TextBox 11">
            <a:extLst>
              <a:ext uri="{FF2B5EF4-FFF2-40B4-BE49-F238E27FC236}">
                <a16:creationId xmlns:a16="http://schemas.microsoft.com/office/drawing/2014/main" id="{AC3B90F2-201D-4572-B469-05AFD24B1302}"/>
              </a:ext>
            </a:extLst>
          </p:cNvPr>
          <p:cNvSpPr txBox="1"/>
          <p:nvPr/>
        </p:nvSpPr>
        <p:spPr>
          <a:xfrm>
            <a:off x="454855" y="3291840"/>
            <a:ext cx="9009185" cy="861774"/>
          </a:xfrm>
          <a:prstGeom prst="rect">
            <a:avLst/>
          </a:prstGeom>
          <a:gradFill flip="none" rotWithShape="1">
            <a:gsLst>
              <a:gs pos="0">
                <a:srgbClr val="800000">
                  <a:shade val="30000"/>
                  <a:satMod val="115000"/>
                </a:srgbClr>
              </a:gs>
              <a:gs pos="50000">
                <a:srgbClr val="800000">
                  <a:shade val="67500"/>
                  <a:satMod val="115000"/>
                </a:srgbClr>
              </a:gs>
              <a:gs pos="100000">
                <a:srgbClr val="800000">
                  <a:shade val="100000"/>
                  <a:satMod val="115000"/>
                </a:srgbClr>
              </a:gs>
            </a:gsLst>
            <a:lin ang="16200000" scaled="1"/>
            <a:tileRect/>
          </a:gradFill>
        </p:spPr>
        <p:txBody>
          <a:bodyPr wrap="square" rtlCol="0">
            <a:spAutoFit/>
          </a:bodyPr>
          <a:lstStyle/>
          <a:p>
            <a:pPr algn="ctr"/>
            <a:r>
              <a:rPr lang="en-US" sz="5000" dirty="0">
                <a:solidFill>
                  <a:schemeClr val="bg1"/>
                </a:solidFill>
                <a:latin typeface="Times New Roman" panose="02020603050405020304" pitchFamily="18" charset="0"/>
                <a:cs typeface="Times New Roman" panose="02020603050405020304" pitchFamily="18" charset="0"/>
              </a:rPr>
              <a:t>Background</a:t>
            </a:r>
          </a:p>
        </p:txBody>
      </p:sp>
      <p:sp>
        <p:nvSpPr>
          <p:cNvPr id="16" name="TextBox 15">
            <a:extLst>
              <a:ext uri="{FF2B5EF4-FFF2-40B4-BE49-F238E27FC236}">
                <a16:creationId xmlns:a16="http://schemas.microsoft.com/office/drawing/2014/main" id="{B839A211-A664-4D2B-81E6-A3508C17FC49}"/>
              </a:ext>
            </a:extLst>
          </p:cNvPr>
          <p:cNvSpPr txBox="1"/>
          <p:nvPr/>
        </p:nvSpPr>
        <p:spPr>
          <a:xfrm>
            <a:off x="510272" y="4291568"/>
            <a:ext cx="9009185" cy="5262979"/>
          </a:xfrm>
          <a:prstGeom prst="rect">
            <a:avLst/>
          </a:prstGeom>
          <a:noFill/>
        </p:spPr>
        <p:txBody>
          <a:bodyPr wrap="square" rtlCol="0">
            <a:spAutoFit/>
          </a:bodyPr>
          <a:lstStyle/>
          <a:p>
            <a:r>
              <a:rPr lang="en-US" sz="1800" dirty="0"/>
              <a:t>	</a:t>
            </a:r>
            <a:r>
              <a:rPr lang="en-US" sz="2000" dirty="0"/>
              <a:t>During a student’s time at St. Martin’s University, or at other universities across the country, it is not uncommon for students to face troubles when creating a schedule. With ever-changing degree requirements, it can be scary making sure all the credit and course goals are met. Making a schedule that allows students to graduate quickly is vital to most students due to financial concerns too.</a:t>
            </a:r>
          </a:p>
          <a:p>
            <a:r>
              <a:rPr lang="en-US" sz="2000" dirty="0"/>
              <a:t>	Not only is creating a schedule daunting to students, but advisors as well. Advisors are typically assigned to students to help guide them through their degree guidelines. However, with some schools assigning advisors with up to a thousand students, creating unique schedules each student’s needs can be a struggle. </a:t>
            </a:r>
          </a:p>
          <a:p>
            <a:r>
              <a:rPr lang="en-US" sz="2000" dirty="0"/>
              <a:t>	Our group has also discovered that there can be struggles with schedules when students have to change advisors. Each advisor typically has their own methodology when it comes to creating schedules, and when a new advisor takes over, it is possible there can be confusion in understanding the previous advisor’s work. By having one, uniform system that is used by all advisors, this confusion could be eradicated.</a:t>
            </a:r>
          </a:p>
          <a:p>
            <a:endParaRPr lang="en-US" dirty="0"/>
          </a:p>
          <a:p>
            <a:endParaRPr lang="en-US" dirty="0"/>
          </a:p>
        </p:txBody>
      </p:sp>
      <p:sp>
        <p:nvSpPr>
          <p:cNvPr id="18" name="Rectangle 17">
            <a:extLst>
              <a:ext uri="{FF2B5EF4-FFF2-40B4-BE49-F238E27FC236}">
                <a16:creationId xmlns:a16="http://schemas.microsoft.com/office/drawing/2014/main" id="{DABADDC2-6B6C-4003-8D4C-E2A6927A96E4}"/>
              </a:ext>
            </a:extLst>
          </p:cNvPr>
          <p:cNvSpPr/>
          <p:nvPr/>
        </p:nvSpPr>
        <p:spPr>
          <a:xfrm>
            <a:off x="454855" y="9544050"/>
            <a:ext cx="9009185" cy="7137804"/>
          </a:xfrm>
          <a:prstGeom prst="rect">
            <a:avLst/>
          </a:prstGeom>
          <a:solidFill>
            <a:schemeClr val="bg1"/>
          </a:solidFill>
          <a:ln w="38100">
            <a:solidFill>
              <a:srgbClr val="8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23369696-BD43-4F29-BC0A-906D2FBF0786}"/>
              </a:ext>
            </a:extLst>
          </p:cNvPr>
          <p:cNvSpPr txBox="1"/>
          <p:nvPr/>
        </p:nvSpPr>
        <p:spPr>
          <a:xfrm>
            <a:off x="454855" y="9544050"/>
            <a:ext cx="9009185" cy="861774"/>
          </a:xfrm>
          <a:prstGeom prst="rect">
            <a:avLst/>
          </a:prstGeom>
          <a:gradFill flip="none" rotWithShape="1">
            <a:gsLst>
              <a:gs pos="0">
                <a:srgbClr val="800000">
                  <a:shade val="30000"/>
                  <a:satMod val="115000"/>
                </a:srgbClr>
              </a:gs>
              <a:gs pos="50000">
                <a:srgbClr val="800000">
                  <a:shade val="67500"/>
                  <a:satMod val="115000"/>
                </a:srgbClr>
              </a:gs>
              <a:gs pos="100000">
                <a:srgbClr val="800000">
                  <a:shade val="100000"/>
                  <a:satMod val="115000"/>
                </a:srgbClr>
              </a:gs>
            </a:gsLst>
            <a:lin ang="16200000" scaled="1"/>
            <a:tileRect/>
          </a:gradFill>
        </p:spPr>
        <p:txBody>
          <a:bodyPr wrap="square" rtlCol="0">
            <a:spAutoFit/>
          </a:bodyPr>
          <a:lstStyle/>
          <a:p>
            <a:pPr algn="ctr"/>
            <a:r>
              <a:rPr lang="en-US" sz="5000" dirty="0">
                <a:solidFill>
                  <a:schemeClr val="bg1"/>
                </a:solidFill>
                <a:latin typeface="Times New Roman" panose="02020603050405020304" pitchFamily="18" charset="0"/>
                <a:cs typeface="Times New Roman" panose="02020603050405020304" pitchFamily="18" charset="0"/>
              </a:rPr>
              <a:t>Objectives</a:t>
            </a:r>
          </a:p>
        </p:txBody>
      </p:sp>
      <p:sp>
        <p:nvSpPr>
          <p:cNvPr id="17" name="TextBox 16">
            <a:extLst>
              <a:ext uri="{FF2B5EF4-FFF2-40B4-BE49-F238E27FC236}">
                <a16:creationId xmlns:a16="http://schemas.microsoft.com/office/drawing/2014/main" id="{014A3964-6BCB-4734-A90D-73EE19637B5F}"/>
              </a:ext>
            </a:extLst>
          </p:cNvPr>
          <p:cNvSpPr txBox="1"/>
          <p:nvPr/>
        </p:nvSpPr>
        <p:spPr>
          <a:xfrm>
            <a:off x="454855" y="10495051"/>
            <a:ext cx="9009184" cy="3724096"/>
          </a:xfrm>
          <a:prstGeom prst="rect">
            <a:avLst/>
          </a:prstGeom>
          <a:noFill/>
        </p:spPr>
        <p:txBody>
          <a:bodyPr wrap="square" rtlCol="0">
            <a:spAutoFit/>
          </a:bodyPr>
          <a:lstStyle/>
          <a:p>
            <a:r>
              <a:rPr lang="en-US" sz="2000" dirty="0"/>
              <a:t>Ease the Advising Process</a:t>
            </a:r>
          </a:p>
          <a:p>
            <a:pPr lvl="1"/>
            <a:r>
              <a:rPr lang="en-US" dirty="0"/>
              <a:t>By having a uniform system, students will be able to understand the courses they need to complete their degree. Advisors will also benefit from this program by spending less time looking through degree catalogs and solving how their colleagues do scheduling.</a:t>
            </a:r>
          </a:p>
          <a:p>
            <a:pPr marL="742950" lvl="1"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lvl="1"/>
            <a:endParaRPr lang="en-US" dirty="0"/>
          </a:p>
          <a:p>
            <a:pPr marL="742950" lvl="1" indent="-285750">
              <a:buFont typeface="Arial" panose="020B0604020202020204" pitchFamily="34" charset="0"/>
              <a:buChar char="•"/>
            </a:pPr>
            <a:endParaRPr lang="en-US" dirty="0"/>
          </a:p>
        </p:txBody>
      </p:sp>
      <p:sp>
        <p:nvSpPr>
          <p:cNvPr id="21" name="TextBox 20">
            <a:extLst>
              <a:ext uri="{FF2B5EF4-FFF2-40B4-BE49-F238E27FC236}">
                <a16:creationId xmlns:a16="http://schemas.microsoft.com/office/drawing/2014/main" id="{AB4C0337-8E11-4FA3-AD0B-10EC9C8038B3}"/>
              </a:ext>
            </a:extLst>
          </p:cNvPr>
          <p:cNvSpPr txBox="1"/>
          <p:nvPr/>
        </p:nvSpPr>
        <p:spPr>
          <a:xfrm>
            <a:off x="454855" y="11877104"/>
            <a:ext cx="8718656" cy="3724096"/>
          </a:xfrm>
          <a:prstGeom prst="rect">
            <a:avLst/>
          </a:prstGeom>
          <a:noFill/>
        </p:spPr>
        <p:txBody>
          <a:bodyPr wrap="square" rtlCol="0">
            <a:spAutoFit/>
          </a:bodyPr>
          <a:lstStyle/>
          <a:p>
            <a:r>
              <a:rPr lang="en-US" sz="2000" dirty="0"/>
              <a:t>Shorten Time to Earn Degree</a:t>
            </a:r>
          </a:p>
          <a:p>
            <a:pPr lvl="1"/>
            <a:r>
              <a:rPr lang="en-US" dirty="0"/>
              <a:t>With the prices of college leaving many debt for years, students want to complete their degree within four year. By being able to map out a schedule, students and advisors can work together to create a degree path that allows them to complete their requirements in a timely manner, which can save the student thousands of dollars.</a:t>
            </a:r>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lvl="1"/>
            <a:endParaRPr lang="en-US" dirty="0"/>
          </a:p>
          <a:p>
            <a:pPr marL="742950" lvl="1" indent="-285750">
              <a:buFont typeface="Arial" panose="020B0604020202020204" pitchFamily="34" charset="0"/>
              <a:buChar char="•"/>
            </a:pPr>
            <a:endParaRPr lang="en-US" dirty="0"/>
          </a:p>
        </p:txBody>
      </p:sp>
      <p:sp>
        <p:nvSpPr>
          <p:cNvPr id="23" name="TextBox 22">
            <a:extLst>
              <a:ext uri="{FF2B5EF4-FFF2-40B4-BE49-F238E27FC236}">
                <a16:creationId xmlns:a16="http://schemas.microsoft.com/office/drawing/2014/main" id="{FD89DCDA-920C-4038-A6B2-8C770433078A}"/>
              </a:ext>
            </a:extLst>
          </p:cNvPr>
          <p:cNvSpPr txBox="1"/>
          <p:nvPr/>
        </p:nvSpPr>
        <p:spPr>
          <a:xfrm>
            <a:off x="510273" y="13542885"/>
            <a:ext cx="9009184" cy="3724096"/>
          </a:xfrm>
          <a:prstGeom prst="rect">
            <a:avLst/>
          </a:prstGeom>
          <a:noFill/>
        </p:spPr>
        <p:txBody>
          <a:bodyPr wrap="square" rtlCol="0">
            <a:spAutoFit/>
          </a:bodyPr>
          <a:lstStyle/>
          <a:p>
            <a:r>
              <a:rPr lang="en-US" sz="2000" dirty="0"/>
              <a:t>Provide Students with Choice</a:t>
            </a:r>
          </a:p>
          <a:p>
            <a:pPr lvl="1"/>
            <a:r>
              <a:rPr lang="en-US" dirty="0"/>
              <a:t>With strict degree requirements, students often feel they have little input on how they would like to have their schedule. This project seeks to highlight where students have elective choices and provides them to take courses in the order they choose, while also taking prerequisites into consideration.</a:t>
            </a:r>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lvl="1"/>
            <a:endParaRPr lang="en-US" dirty="0"/>
          </a:p>
          <a:p>
            <a:pPr marL="742950" lvl="1" indent="-285750">
              <a:buFont typeface="Arial" panose="020B0604020202020204" pitchFamily="34" charset="0"/>
              <a:buChar char="•"/>
            </a:pPr>
            <a:endParaRPr lang="en-US" dirty="0"/>
          </a:p>
        </p:txBody>
      </p:sp>
      <p:cxnSp>
        <p:nvCxnSpPr>
          <p:cNvPr id="24" name="Straight Connector 23">
            <a:extLst>
              <a:ext uri="{FF2B5EF4-FFF2-40B4-BE49-F238E27FC236}">
                <a16:creationId xmlns:a16="http://schemas.microsoft.com/office/drawing/2014/main" id="{2CFE4C8E-E99E-4BCD-A048-A3F13EFC887B}"/>
              </a:ext>
            </a:extLst>
          </p:cNvPr>
          <p:cNvCxnSpPr>
            <a:cxnSpLocks/>
          </p:cNvCxnSpPr>
          <p:nvPr/>
        </p:nvCxnSpPr>
        <p:spPr>
          <a:xfrm>
            <a:off x="-35169" y="2580662"/>
            <a:ext cx="32953569" cy="0"/>
          </a:xfrm>
          <a:prstGeom prst="line">
            <a:avLst/>
          </a:prstGeom>
          <a:ln>
            <a:solidFill>
              <a:schemeClr val="bg1"/>
            </a:solidFill>
          </a:ln>
        </p:spPr>
        <p:style>
          <a:lnRef idx="3">
            <a:schemeClr val="accent3"/>
          </a:lnRef>
          <a:fillRef idx="0">
            <a:schemeClr val="accent3"/>
          </a:fillRef>
          <a:effectRef idx="2">
            <a:schemeClr val="accent3"/>
          </a:effectRef>
          <a:fontRef idx="minor">
            <a:schemeClr val="tx1"/>
          </a:fontRef>
        </p:style>
      </p:cxnSp>
      <p:sp>
        <p:nvSpPr>
          <p:cNvPr id="29" name="Rectangle 28">
            <a:extLst>
              <a:ext uri="{FF2B5EF4-FFF2-40B4-BE49-F238E27FC236}">
                <a16:creationId xmlns:a16="http://schemas.microsoft.com/office/drawing/2014/main" id="{BDE891F4-CC24-4369-A96D-F75EC4316E50}"/>
              </a:ext>
            </a:extLst>
          </p:cNvPr>
          <p:cNvSpPr/>
          <p:nvPr/>
        </p:nvSpPr>
        <p:spPr>
          <a:xfrm>
            <a:off x="454855" y="17244988"/>
            <a:ext cx="9009185" cy="4249014"/>
          </a:xfrm>
          <a:prstGeom prst="rect">
            <a:avLst/>
          </a:prstGeom>
          <a:solidFill>
            <a:schemeClr val="bg1"/>
          </a:solidFill>
          <a:ln w="38100">
            <a:solidFill>
              <a:srgbClr val="8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BEE9FFB8-AAA4-4B59-B032-E85482CE9637}"/>
              </a:ext>
            </a:extLst>
          </p:cNvPr>
          <p:cNvSpPr/>
          <p:nvPr/>
        </p:nvSpPr>
        <p:spPr>
          <a:xfrm>
            <a:off x="23398942" y="3291840"/>
            <a:ext cx="9009186" cy="9522822"/>
          </a:xfrm>
          <a:prstGeom prst="rect">
            <a:avLst/>
          </a:prstGeom>
          <a:solidFill>
            <a:schemeClr val="bg1"/>
          </a:solidFill>
          <a:ln w="38100">
            <a:solidFill>
              <a:srgbClr val="8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D841868D-42BE-43A8-936A-387F3E3D47D9}"/>
              </a:ext>
            </a:extLst>
          </p:cNvPr>
          <p:cNvSpPr txBox="1"/>
          <p:nvPr/>
        </p:nvSpPr>
        <p:spPr>
          <a:xfrm>
            <a:off x="454854" y="17262556"/>
            <a:ext cx="9009185" cy="861774"/>
          </a:xfrm>
          <a:prstGeom prst="rect">
            <a:avLst/>
          </a:prstGeom>
          <a:gradFill flip="none" rotWithShape="1">
            <a:gsLst>
              <a:gs pos="0">
                <a:srgbClr val="800000">
                  <a:shade val="30000"/>
                  <a:satMod val="115000"/>
                </a:srgbClr>
              </a:gs>
              <a:gs pos="50000">
                <a:srgbClr val="800000">
                  <a:shade val="67500"/>
                  <a:satMod val="115000"/>
                </a:srgbClr>
              </a:gs>
              <a:gs pos="100000">
                <a:srgbClr val="800000">
                  <a:shade val="100000"/>
                  <a:satMod val="115000"/>
                </a:srgbClr>
              </a:gs>
            </a:gsLst>
            <a:lin ang="16200000" scaled="1"/>
            <a:tileRect/>
          </a:gradFill>
        </p:spPr>
        <p:txBody>
          <a:bodyPr wrap="square" rtlCol="0">
            <a:spAutoFit/>
          </a:bodyPr>
          <a:lstStyle/>
          <a:p>
            <a:pPr algn="ctr"/>
            <a:r>
              <a:rPr lang="en-US" sz="5000" dirty="0">
                <a:solidFill>
                  <a:schemeClr val="bg1"/>
                </a:solidFill>
                <a:latin typeface="Times New Roman" panose="02020603050405020304" pitchFamily="18" charset="0"/>
                <a:cs typeface="Times New Roman" panose="02020603050405020304" pitchFamily="18" charset="0"/>
              </a:rPr>
              <a:t>Team Members</a:t>
            </a:r>
          </a:p>
        </p:txBody>
      </p:sp>
      <p:sp>
        <p:nvSpPr>
          <p:cNvPr id="33" name="Rectangle 32">
            <a:extLst>
              <a:ext uri="{FF2B5EF4-FFF2-40B4-BE49-F238E27FC236}">
                <a16:creationId xmlns:a16="http://schemas.microsoft.com/office/drawing/2014/main" id="{930951EB-3C87-4776-B835-A0A9AE2C05A9}"/>
              </a:ext>
            </a:extLst>
          </p:cNvPr>
          <p:cNvSpPr/>
          <p:nvPr/>
        </p:nvSpPr>
        <p:spPr>
          <a:xfrm>
            <a:off x="23454362" y="13277586"/>
            <a:ext cx="9009185" cy="8181367"/>
          </a:xfrm>
          <a:prstGeom prst="rect">
            <a:avLst/>
          </a:prstGeom>
          <a:solidFill>
            <a:schemeClr val="bg1"/>
          </a:solidFill>
          <a:ln w="38100">
            <a:solidFill>
              <a:srgbClr val="8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FDBE3CB9-DA49-4557-887E-F0523C292D77}"/>
              </a:ext>
            </a:extLst>
          </p:cNvPr>
          <p:cNvSpPr txBox="1"/>
          <p:nvPr/>
        </p:nvSpPr>
        <p:spPr>
          <a:xfrm>
            <a:off x="23454362" y="13277586"/>
            <a:ext cx="9009185" cy="861774"/>
          </a:xfrm>
          <a:prstGeom prst="rect">
            <a:avLst/>
          </a:prstGeom>
          <a:gradFill flip="none" rotWithShape="1">
            <a:gsLst>
              <a:gs pos="0">
                <a:srgbClr val="800000">
                  <a:shade val="30000"/>
                  <a:satMod val="115000"/>
                </a:srgbClr>
              </a:gs>
              <a:gs pos="50000">
                <a:srgbClr val="800000">
                  <a:shade val="67500"/>
                  <a:satMod val="115000"/>
                </a:srgbClr>
              </a:gs>
              <a:gs pos="100000">
                <a:srgbClr val="800000">
                  <a:shade val="100000"/>
                  <a:satMod val="115000"/>
                </a:srgbClr>
              </a:gs>
            </a:gsLst>
            <a:lin ang="16200000" scaled="1"/>
            <a:tileRect/>
          </a:gradFill>
        </p:spPr>
        <p:txBody>
          <a:bodyPr wrap="square" rtlCol="0">
            <a:spAutoFit/>
          </a:bodyPr>
          <a:lstStyle/>
          <a:p>
            <a:pPr algn="ctr"/>
            <a:r>
              <a:rPr lang="en-US" sz="5000" dirty="0">
                <a:solidFill>
                  <a:schemeClr val="bg1"/>
                </a:solidFill>
                <a:latin typeface="Times New Roman" panose="02020603050405020304" pitchFamily="18" charset="0"/>
                <a:cs typeface="Times New Roman" panose="02020603050405020304" pitchFamily="18" charset="0"/>
              </a:rPr>
              <a:t>Future Aspirations</a:t>
            </a:r>
          </a:p>
        </p:txBody>
      </p:sp>
      <p:sp>
        <p:nvSpPr>
          <p:cNvPr id="37" name="Rectangle 36">
            <a:extLst>
              <a:ext uri="{FF2B5EF4-FFF2-40B4-BE49-F238E27FC236}">
                <a16:creationId xmlns:a16="http://schemas.microsoft.com/office/drawing/2014/main" id="{6E6355D9-F6F4-4D96-AC5C-5A7B61E2539B}"/>
              </a:ext>
            </a:extLst>
          </p:cNvPr>
          <p:cNvSpPr/>
          <p:nvPr/>
        </p:nvSpPr>
        <p:spPr>
          <a:xfrm>
            <a:off x="10162735" y="3300018"/>
            <a:ext cx="12742985" cy="8506062"/>
          </a:xfrm>
          <a:prstGeom prst="rect">
            <a:avLst/>
          </a:prstGeom>
          <a:solidFill>
            <a:schemeClr val="bg1"/>
          </a:solidFill>
          <a:ln w="38100">
            <a:solidFill>
              <a:srgbClr val="8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a:extLst>
              <a:ext uri="{FF2B5EF4-FFF2-40B4-BE49-F238E27FC236}">
                <a16:creationId xmlns:a16="http://schemas.microsoft.com/office/drawing/2014/main" id="{3DF0A9AD-481F-4417-9474-522B876B670E}"/>
              </a:ext>
            </a:extLst>
          </p:cNvPr>
          <p:cNvSpPr txBox="1"/>
          <p:nvPr/>
        </p:nvSpPr>
        <p:spPr>
          <a:xfrm>
            <a:off x="10162735" y="3300018"/>
            <a:ext cx="12742985" cy="861774"/>
          </a:xfrm>
          <a:prstGeom prst="rect">
            <a:avLst/>
          </a:prstGeom>
          <a:gradFill flip="none" rotWithShape="1">
            <a:gsLst>
              <a:gs pos="0">
                <a:srgbClr val="800000">
                  <a:shade val="30000"/>
                  <a:satMod val="115000"/>
                </a:srgbClr>
              </a:gs>
              <a:gs pos="50000">
                <a:srgbClr val="800000">
                  <a:shade val="67500"/>
                  <a:satMod val="115000"/>
                </a:srgbClr>
              </a:gs>
              <a:gs pos="100000">
                <a:srgbClr val="800000">
                  <a:shade val="100000"/>
                  <a:satMod val="115000"/>
                </a:srgbClr>
              </a:gs>
            </a:gsLst>
            <a:lin ang="16200000" scaled="1"/>
            <a:tileRect/>
          </a:gradFill>
        </p:spPr>
        <p:txBody>
          <a:bodyPr wrap="square" rtlCol="0">
            <a:spAutoFit/>
          </a:bodyPr>
          <a:lstStyle/>
          <a:p>
            <a:pPr algn="ctr"/>
            <a:r>
              <a:rPr lang="en-US" sz="5000" dirty="0">
                <a:solidFill>
                  <a:schemeClr val="bg1"/>
                </a:solidFill>
                <a:latin typeface="Times New Roman" panose="02020603050405020304" pitchFamily="18" charset="0"/>
                <a:cs typeface="Times New Roman" panose="02020603050405020304" pitchFamily="18" charset="0"/>
              </a:rPr>
              <a:t>Design Considerations</a:t>
            </a:r>
          </a:p>
        </p:txBody>
      </p:sp>
      <p:sp>
        <p:nvSpPr>
          <p:cNvPr id="2" name="TextBox 1">
            <a:extLst>
              <a:ext uri="{FF2B5EF4-FFF2-40B4-BE49-F238E27FC236}">
                <a16:creationId xmlns:a16="http://schemas.microsoft.com/office/drawing/2014/main" id="{3EC08EC7-FBC4-44F5-86C2-1ECE69458EEB}"/>
              </a:ext>
            </a:extLst>
          </p:cNvPr>
          <p:cNvSpPr txBox="1"/>
          <p:nvPr/>
        </p:nvSpPr>
        <p:spPr>
          <a:xfrm>
            <a:off x="23454362" y="4275023"/>
            <a:ext cx="9009184" cy="9048631"/>
          </a:xfrm>
          <a:prstGeom prst="rect">
            <a:avLst/>
          </a:prstGeom>
          <a:noFill/>
        </p:spPr>
        <p:txBody>
          <a:bodyPr wrap="square" rtlCol="0">
            <a:spAutoFit/>
          </a:bodyPr>
          <a:lstStyle/>
          <a:p>
            <a:r>
              <a:rPr lang="en-US" dirty="0"/>
              <a:t>With web-based programs, price can vary greatly. Some services may be offered in package bundles, while other only offer an individual service.  As this project is a work in progress, there is currently no specific cost, but we estimate it may be upwards of $2,500 annually to maintain. Below is a list of potential expenditures to consider as the project moves forward.</a:t>
            </a:r>
          </a:p>
          <a:p>
            <a:endParaRPr lang="en-US" dirty="0"/>
          </a:p>
          <a:p>
            <a:r>
              <a:rPr lang="en-US" sz="2000" dirty="0"/>
              <a:t>Web Domain:</a:t>
            </a:r>
          </a:p>
          <a:p>
            <a:r>
              <a:rPr lang="en-US" b="1" dirty="0"/>
              <a:t>	</a:t>
            </a:r>
            <a:r>
              <a:rPr lang="en-US" dirty="0"/>
              <a:t>The web domain is the webpage, or set of webpages, where the program will exist. The 	price for a domain can vary greatly depending on the extension, such as .com, .org, and 	.us. A general price range is $9 to $20 a year, with some domains having an additional, 	one time purchase cost.</a:t>
            </a:r>
          </a:p>
          <a:p>
            <a:r>
              <a:rPr lang="en-US" sz="2000" dirty="0"/>
              <a:t>SSL Certificate:</a:t>
            </a:r>
          </a:p>
          <a:p>
            <a:r>
              <a:rPr lang="en-US" dirty="0"/>
              <a:t>	A Secure Sockets Layer (SSL) provides encryption for web-based programs to guarantee 	better protection of user data. The price range for SSL services can range from $10 to 	$800 a month, dependent on the size of the webpage.</a:t>
            </a:r>
          </a:p>
          <a:p>
            <a:r>
              <a:rPr lang="en-US" sz="2000" dirty="0"/>
              <a:t>Website Hosting:</a:t>
            </a:r>
          </a:p>
          <a:p>
            <a:r>
              <a:rPr lang="en-US" dirty="0"/>
              <a:t>	Companies offer to store the files that create websites for a price range of typically $10 to 	$1000 a month. The cost can vary based on factors such as website traffic, the type of 	website, bandwidth, and features such as email and SSL.</a:t>
            </a:r>
          </a:p>
          <a:p>
            <a:r>
              <a:rPr lang="en-US" sz="2000" dirty="0"/>
              <a:t>Maintenance:</a:t>
            </a:r>
          </a:p>
          <a:p>
            <a:r>
              <a:rPr lang="en-US" dirty="0"/>
              <a:t>	Maintaining webpages makes sure they are secure and up to date. The cost of 	maintenance can range depending on the size and features of the website. A website 	implementing a database can be much more expensive than a static page. Another aspect 	that can lead to cost is who performs the maintenance. Work done by a company-backed 	programmer tends to be more costly than work done by an independent programmer. 	The cost can accrue hourly or monthly and can range from $35 to $4,000.</a:t>
            </a:r>
          </a:p>
          <a:p>
            <a:endParaRPr lang="en-US" dirty="0"/>
          </a:p>
          <a:p>
            <a:r>
              <a:rPr lang="en-US" dirty="0"/>
              <a:t>Comparable systems that can be purchased cost an upwards of $20,000. By using a final version of our software, it is likely that St. Martin’s will save thousands of dollars each year, which can in turn, possibly lower the cost of tuition for students.</a:t>
            </a:r>
          </a:p>
          <a:p>
            <a:endParaRPr lang="en-US" b="1" dirty="0"/>
          </a:p>
          <a:p>
            <a:endParaRPr lang="en-US" b="1" dirty="0"/>
          </a:p>
          <a:p>
            <a:endParaRPr lang="en-US" b="1" dirty="0"/>
          </a:p>
        </p:txBody>
      </p:sp>
      <p:sp>
        <p:nvSpPr>
          <p:cNvPr id="30" name="TextBox 29">
            <a:extLst>
              <a:ext uri="{FF2B5EF4-FFF2-40B4-BE49-F238E27FC236}">
                <a16:creationId xmlns:a16="http://schemas.microsoft.com/office/drawing/2014/main" id="{69D90457-12BD-405C-86CE-DCA786AE18C5}"/>
              </a:ext>
            </a:extLst>
          </p:cNvPr>
          <p:cNvSpPr txBox="1"/>
          <p:nvPr/>
        </p:nvSpPr>
        <p:spPr>
          <a:xfrm>
            <a:off x="23364713" y="3263970"/>
            <a:ext cx="9043416" cy="861774"/>
          </a:xfrm>
          <a:prstGeom prst="rect">
            <a:avLst/>
          </a:prstGeom>
          <a:gradFill flip="none" rotWithShape="1">
            <a:gsLst>
              <a:gs pos="0">
                <a:srgbClr val="800000">
                  <a:shade val="30000"/>
                  <a:satMod val="115000"/>
                </a:srgbClr>
              </a:gs>
              <a:gs pos="50000">
                <a:srgbClr val="800000">
                  <a:shade val="67500"/>
                  <a:satMod val="115000"/>
                </a:srgbClr>
              </a:gs>
              <a:gs pos="100000">
                <a:srgbClr val="800000">
                  <a:shade val="100000"/>
                  <a:satMod val="115000"/>
                </a:srgbClr>
              </a:gs>
            </a:gsLst>
            <a:lin ang="16200000" scaled="1"/>
            <a:tileRect/>
          </a:gradFill>
        </p:spPr>
        <p:txBody>
          <a:bodyPr wrap="square" rtlCol="0">
            <a:spAutoFit/>
          </a:bodyPr>
          <a:lstStyle/>
          <a:p>
            <a:pPr algn="ctr"/>
            <a:r>
              <a:rPr lang="en-US" sz="5000" dirty="0">
                <a:solidFill>
                  <a:schemeClr val="bg1"/>
                </a:solidFill>
                <a:latin typeface="Times New Roman" panose="02020603050405020304" pitchFamily="18" charset="0"/>
                <a:cs typeface="Times New Roman" panose="02020603050405020304" pitchFamily="18" charset="0"/>
              </a:rPr>
              <a:t>Budget</a:t>
            </a:r>
          </a:p>
        </p:txBody>
      </p:sp>
      <p:sp>
        <p:nvSpPr>
          <p:cNvPr id="3" name="TextBox 2">
            <a:extLst>
              <a:ext uri="{FF2B5EF4-FFF2-40B4-BE49-F238E27FC236}">
                <a16:creationId xmlns:a16="http://schemas.microsoft.com/office/drawing/2014/main" id="{58762156-0006-4267-973A-126DC6745748}"/>
              </a:ext>
            </a:extLst>
          </p:cNvPr>
          <p:cNvSpPr txBox="1"/>
          <p:nvPr/>
        </p:nvSpPr>
        <p:spPr>
          <a:xfrm>
            <a:off x="10460182" y="4136353"/>
            <a:ext cx="5999018" cy="8032968"/>
          </a:xfrm>
          <a:prstGeom prst="rect">
            <a:avLst/>
          </a:prstGeom>
          <a:noFill/>
        </p:spPr>
        <p:txBody>
          <a:bodyPr wrap="square" rtlCol="0">
            <a:spAutoFit/>
          </a:bodyPr>
          <a:lstStyle/>
          <a:p>
            <a:r>
              <a:rPr lang="en-US" sz="2000" dirty="0"/>
              <a:t>Degree Requirements</a:t>
            </a:r>
            <a:r>
              <a:rPr lang="en-US" dirty="0"/>
              <a:t>:</a:t>
            </a:r>
          </a:p>
          <a:p>
            <a:r>
              <a:rPr lang="en-US" dirty="0"/>
              <a:t>	In order for students to graduate, there are certain courses they must take depending on their degree. It is important to compare degree requirements with a student’s created schedule to make sure all degree demands are met.</a:t>
            </a:r>
          </a:p>
          <a:p>
            <a:endParaRPr lang="en-US" dirty="0"/>
          </a:p>
          <a:p>
            <a:r>
              <a:rPr lang="en-US" sz="2000" dirty="0"/>
              <a:t>Core Courses: </a:t>
            </a:r>
          </a:p>
          <a:p>
            <a:r>
              <a:rPr lang="en-US" dirty="0"/>
              <a:t>	While the general degree requirements may stay the same for majors, core course requirements may change. This is typically dependent on the year the student is enrolled at St. Martin’s.</a:t>
            </a:r>
          </a:p>
          <a:p>
            <a:endParaRPr lang="en-US" dirty="0"/>
          </a:p>
          <a:p>
            <a:r>
              <a:rPr lang="en-US" sz="2000" dirty="0"/>
              <a:t>Transcript:</a:t>
            </a:r>
          </a:p>
          <a:p>
            <a:r>
              <a:rPr lang="en-US" sz="2000" dirty="0"/>
              <a:t>	</a:t>
            </a:r>
            <a:r>
              <a:rPr lang="en-US" dirty="0"/>
              <a:t>As students make progress towards their degrees, it is possible they may change their schedule. When doing so, it is important to look at transcripts to make sure students are passing their courses. This ensures that students do not repeat courses if unnecessary, as well as making sure they retake courses if needed. This would also take into account any AP credits that may count towards degrees.</a:t>
            </a:r>
          </a:p>
          <a:p>
            <a:endParaRPr lang="en-US" dirty="0"/>
          </a:p>
          <a:p>
            <a:r>
              <a:rPr lang="en-US" sz="2000" dirty="0"/>
              <a:t>Course Placement:</a:t>
            </a:r>
          </a:p>
          <a:p>
            <a:r>
              <a:rPr lang="en-US" dirty="0"/>
              <a:t>	Prior to arriving at St. Martin’s, students take tests in English and Mathematics, and occasionally Foreign Language, to determine the student’s proficiency in each subject. If the student scores well, they can be placed in a higher-level course. This allows them to bypass basic core requirements.</a:t>
            </a:r>
          </a:p>
          <a:p>
            <a:endParaRPr lang="en-US" sz="2000" dirty="0"/>
          </a:p>
        </p:txBody>
      </p:sp>
      <p:sp>
        <p:nvSpPr>
          <p:cNvPr id="25" name="TextBox 24">
            <a:extLst>
              <a:ext uri="{FF2B5EF4-FFF2-40B4-BE49-F238E27FC236}">
                <a16:creationId xmlns:a16="http://schemas.microsoft.com/office/drawing/2014/main" id="{2CBE8449-2C43-4947-8777-357C87C2484F}"/>
              </a:ext>
            </a:extLst>
          </p:cNvPr>
          <p:cNvSpPr txBox="1"/>
          <p:nvPr/>
        </p:nvSpPr>
        <p:spPr>
          <a:xfrm>
            <a:off x="16682951" y="4275023"/>
            <a:ext cx="5999018" cy="7602081"/>
          </a:xfrm>
          <a:prstGeom prst="rect">
            <a:avLst/>
          </a:prstGeom>
          <a:noFill/>
        </p:spPr>
        <p:txBody>
          <a:bodyPr wrap="square" rtlCol="0">
            <a:spAutoFit/>
          </a:bodyPr>
          <a:lstStyle/>
          <a:p>
            <a:r>
              <a:rPr lang="en-US" sz="2000" dirty="0"/>
              <a:t>Transfer Credits</a:t>
            </a:r>
            <a:r>
              <a:rPr lang="en-US" dirty="0"/>
              <a:t>:</a:t>
            </a:r>
          </a:p>
          <a:p>
            <a:r>
              <a:rPr lang="en-US" dirty="0"/>
              <a:t>	When student’s transfer to St. Martin’s, they may have taken courses that are not accepted at St. Martins. By looking at transfer credits, it can be determined what courses the student has credit for, and which they will need to make up.</a:t>
            </a:r>
          </a:p>
          <a:p>
            <a:endParaRPr lang="en-US" dirty="0"/>
          </a:p>
          <a:p>
            <a:r>
              <a:rPr lang="en-US" sz="2000" dirty="0"/>
              <a:t>Prerequisites: </a:t>
            </a:r>
          </a:p>
          <a:p>
            <a:r>
              <a:rPr lang="en-US" dirty="0"/>
              <a:t>	Some more advanced courses may require an introductory course credit prior to enrollment. The student should be notified if such perquisites must be met, so they take the introductory courses earlier, or fill out an override form.</a:t>
            </a:r>
          </a:p>
          <a:p>
            <a:endParaRPr lang="en-US" dirty="0"/>
          </a:p>
          <a:p>
            <a:r>
              <a:rPr lang="en-US" sz="2000" dirty="0"/>
              <a:t>Semester Specific Courses:</a:t>
            </a:r>
          </a:p>
          <a:p>
            <a:r>
              <a:rPr lang="en-US" sz="2000" dirty="0"/>
              <a:t>	</a:t>
            </a:r>
            <a:r>
              <a:rPr lang="en-US" dirty="0"/>
              <a:t>Courses may be held only during Fall or Spring semesters. Some classes may even occur once as a special offering. </a:t>
            </a:r>
          </a:p>
          <a:p>
            <a:endParaRPr lang="en-US" dirty="0"/>
          </a:p>
          <a:p>
            <a:r>
              <a:rPr lang="en-US" sz="2000" dirty="0"/>
              <a:t>4+1 Courses:</a:t>
            </a:r>
          </a:p>
          <a:p>
            <a:r>
              <a:rPr lang="en-US" sz="2000" dirty="0"/>
              <a:t>	</a:t>
            </a:r>
            <a:r>
              <a:rPr lang="en-US" dirty="0"/>
              <a:t>Certain courses may offer credit towards both a master’s and bachelor’s degree. It is important to consider this so students get credit for both degrees and not just the bachelor’s credit.</a:t>
            </a:r>
          </a:p>
          <a:p>
            <a:endParaRPr lang="en-US" sz="2000" dirty="0"/>
          </a:p>
          <a:p>
            <a:r>
              <a:rPr lang="en-US" sz="2000" dirty="0"/>
              <a:t>Summer Courses:</a:t>
            </a:r>
          </a:p>
          <a:p>
            <a:r>
              <a:rPr lang="en-US" sz="2000" dirty="0"/>
              <a:t>	</a:t>
            </a:r>
            <a:r>
              <a:rPr lang="en-US" dirty="0"/>
              <a:t>Summer offerings are typically limited to lower-level courses.</a:t>
            </a:r>
          </a:p>
        </p:txBody>
      </p:sp>
      <p:sp>
        <p:nvSpPr>
          <p:cNvPr id="5" name="TextBox 4">
            <a:extLst>
              <a:ext uri="{FF2B5EF4-FFF2-40B4-BE49-F238E27FC236}">
                <a16:creationId xmlns:a16="http://schemas.microsoft.com/office/drawing/2014/main" id="{56832A3C-FAB7-42EA-9BFF-3650190AF7BA}"/>
              </a:ext>
            </a:extLst>
          </p:cNvPr>
          <p:cNvSpPr txBox="1"/>
          <p:nvPr/>
        </p:nvSpPr>
        <p:spPr>
          <a:xfrm>
            <a:off x="3003560" y="18254575"/>
            <a:ext cx="3561347" cy="400110"/>
          </a:xfrm>
          <a:prstGeom prst="rect">
            <a:avLst/>
          </a:prstGeom>
          <a:noFill/>
        </p:spPr>
        <p:txBody>
          <a:bodyPr wrap="square" rtlCol="0">
            <a:spAutoFit/>
          </a:bodyPr>
          <a:lstStyle/>
          <a:p>
            <a:r>
              <a:rPr lang="en-US" sz="2000" dirty="0"/>
              <a:t>Team Manager: John McCarthy</a:t>
            </a:r>
          </a:p>
        </p:txBody>
      </p:sp>
      <p:sp>
        <p:nvSpPr>
          <p:cNvPr id="8" name="TextBox 7">
            <a:extLst>
              <a:ext uri="{FF2B5EF4-FFF2-40B4-BE49-F238E27FC236}">
                <a16:creationId xmlns:a16="http://schemas.microsoft.com/office/drawing/2014/main" id="{C133C118-FC01-4D6C-B49B-F7DBFD812775}"/>
              </a:ext>
            </a:extLst>
          </p:cNvPr>
          <p:cNvSpPr txBox="1"/>
          <p:nvPr/>
        </p:nvSpPr>
        <p:spPr>
          <a:xfrm>
            <a:off x="860697" y="18738261"/>
            <a:ext cx="4098749" cy="2923877"/>
          </a:xfrm>
          <a:prstGeom prst="rect">
            <a:avLst/>
          </a:prstGeom>
          <a:noFill/>
        </p:spPr>
        <p:txBody>
          <a:bodyPr wrap="square" rtlCol="0">
            <a:spAutoFit/>
          </a:bodyPr>
          <a:lstStyle/>
          <a:p>
            <a:r>
              <a:rPr lang="en-US" sz="2000" dirty="0"/>
              <a:t>Jay Bang:</a:t>
            </a:r>
          </a:p>
          <a:p>
            <a:r>
              <a:rPr lang="en-US" dirty="0"/>
              <a:t>	Backend Development (php)</a:t>
            </a:r>
          </a:p>
          <a:p>
            <a:r>
              <a:rPr lang="en-US" sz="2000" dirty="0"/>
              <a:t>Julia Cutright:</a:t>
            </a:r>
          </a:p>
          <a:p>
            <a:r>
              <a:rPr lang="en-US" dirty="0"/>
              <a:t>	Frontend Development (HTML, CSS, 	JavaScript)</a:t>
            </a:r>
          </a:p>
          <a:p>
            <a:r>
              <a:rPr lang="en-US" dirty="0"/>
              <a:t>	Research</a:t>
            </a:r>
          </a:p>
          <a:p>
            <a:r>
              <a:rPr lang="en-US" dirty="0"/>
              <a:t>	EAB Presentation</a:t>
            </a:r>
          </a:p>
          <a:p>
            <a:r>
              <a:rPr lang="en-US" dirty="0"/>
              <a:t>	Poster</a:t>
            </a:r>
          </a:p>
          <a:p>
            <a:endParaRPr lang="en-US" dirty="0"/>
          </a:p>
          <a:p>
            <a:r>
              <a:rPr lang="en-US" dirty="0"/>
              <a:t>	</a:t>
            </a:r>
          </a:p>
        </p:txBody>
      </p:sp>
      <p:sp>
        <p:nvSpPr>
          <p:cNvPr id="35" name="TextBox 34">
            <a:extLst>
              <a:ext uri="{FF2B5EF4-FFF2-40B4-BE49-F238E27FC236}">
                <a16:creationId xmlns:a16="http://schemas.microsoft.com/office/drawing/2014/main" id="{43BF6E8D-8FC8-4CCB-9A34-51D6477F891D}"/>
              </a:ext>
            </a:extLst>
          </p:cNvPr>
          <p:cNvSpPr txBox="1"/>
          <p:nvPr/>
        </p:nvSpPr>
        <p:spPr>
          <a:xfrm>
            <a:off x="5074762" y="18703030"/>
            <a:ext cx="4098749" cy="2923877"/>
          </a:xfrm>
          <a:prstGeom prst="rect">
            <a:avLst/>
          </a:prstGeom>
          <a:noFill/>
        </p:spPr>
        <p:txBody>
          <a:bodyPr wrap="square" rtlCol="0">
            <a:spAutoFit/>
          </a:bodyPr>
          <a:lstStyle/>
          <a:p>
            <a:r>
              <a:rPr lang="en-US" sz="2000" dirty="0"/>
              <a:t>John McCarthy:</a:t>
            </a:r>
          </a:p>
          <a:p>
            <a:r>
              <a:rPr lang="en-US" dirty="0"/>
              <a:t>	Team Leader</a:t>
            </a:r>
          </a:p>
          <a:p>
            <a:r>
              <a:rPr lang="en-US" dirty="0"/>
              <a:t>	Backend Development (php)</a:t>
            </a:r>
          </a:p>
          <a:p>
            <a:r>
              <a:rPr lang="en-US" dirty="0"/>
              <a:t>	Frontend Development (HMTL, 	JavaScript)</a:t>
            </a:r>
          </a:p>
          <a:p>
            <a:r>
              <a:rPr lang="en-US" dirty="0"/>
              <a:t>	Conference Proposal</a:t>
            </a:r>
          </a:p>
          <a:p>
            <a:r>
              <a:rPr lang="en-US" sz="2000" dirty="0"/>
              <a:t>Brendan Tran:</a:t>
            </a:r>
          </a:p>
          <a:p>
            <a:r>
              <a:rPr lang="en-US" dirty="0"/>
              <a:t>	Frontend Development (HTML, CSS)</a:t>
            </a:r>
          </a:p>
          <a:p>
            <a:r>
              <a:rPr lang="en-US" dirty="0"/>
              <a:t>	Conference Proposal</a:t>
            </a:r>
          </a:p>
          <a:p>
            <a:r>
              <a:rPr lang="en-US" dirty="0"/>
              <a:t>	</a:t>
            </a:r>
          </a:p>
        </p:txBody>
      </p:sp>
      <p:sp>
        <p:nvSpPr>
          <p:cNvPr id="36" name="TextBox 35">
            <a:extLst>
              <a:ext uri="{FF2B5EF4-FFF2-40B4-BE49-F238E27FC236}">
                <a16:creationId xmlns:a16="http://schemas.microsoft.com/office/drawing/2014/main" id="{7DC7A0D5-E746-42ED-BC52-E1A75BB9CD5F}"/>
              </a:ext>
            </a:extLst>
          </p:cNvPr>
          <p:cNvSpPr txBox="1"/>
          <p:nvPr/>
        </p:nvSpPr>
        <p:spPr>
          <a:xfrm>
            <a:off x="510273" y="15121205"/>
            <a:ext cx="8663238" cy="3724096"/>
          </a:xfrm>
          <a:prstGeom prst="rect">
            <a:avLst/>
          </a:prstGeom>
          <a:noFill/>
        </p:spPr>
        <p:txBody>
          <a:bodyPr wrap="square" rtlCol="0">
            <a:spAutoFit/>
          </a:bodyPr>
          <a:lstStyle/>
          <a:p>
            <a:r>
              <a:rPr lang="en-US" sz="2000" dirty="0"/>
              <a:t>Overall Satisfaction</a:t>
            </a:r>
          </a:p>
          <a:p>
            <a:pPr lvl="1"/>
            <a:r>
              <a:rPr lang="en-US" dirty="0"/>
              <a:t>By having an easy scheduling process, students are likely to be satisfied with the services they receive. Struggles with advising can leave students upset and wanting to transfer. Satisfied students typically leave good reviews and can persuade others in choosing to attend their school.</a:t>
            </a:r>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endParaRPr lang="en-US" dirty="0"/>
          </a:p>
          <a:p>
            <a:pPr lvl="1"/>
            <a:endParaRPr lang="en-US" dirty="0"/>
          </a:p>
          <a:p>
            <a:pPr marL="742950" lvl="1" indent="-285750">
              <a:buFont typeface="Arial" panose="020B0604020202020204" pitchFamily="34" charset="0"/>
              <a:buChar char="•"/>
            </a:pPr>
            <a:endParaRPr lang="en-US" dirty="0"/>
          </a:p>
        </p:txBody>
      </p:sp>
      <p:sp>
        <p:nvSpPr>
          <p:cNvPr id="9" name="TextBox 8">
            <a:extLst>
              <a:ext uri="{FF2B5EF4-FFF2-40B4-BE49-F238E27FC236}">
                <a16:creationId xmlns:a16="http://schemas.microsoft.com/office/drawing/2014/main" id="{CC613171-E390-4EDF-B2A2-F9759C7A2531}"/>
              </a:ext>
            </a:extLst>
          </p:cNvPr>
          <p:cNvSpPr txBox="1"/>
          <p:nvPr/>
        </p:nvSpPr>
        <p:spPr>
          <a:xfrm>
            <a:off x="23537492" y="14211580"/>
            <a:ext cx="8953765" cy="7294305"/>
          </a:xfrm>
          <a:prstGeom prst="rect">
            <a:avLst/>
          </a:prstGeom>
          <a:noFill/>
        </p:spPr>
        <p:txBody>
          <a:bodyPr wrap="square" rtlCol="0">
            <a:spAutoFit/>
          </a:bodyPr>
          <a:lstStyle/>
          <a:p>
            <a:r>
              <a:rPr lang="en-US" dirty="0"/>
              <a:t>	With such an expansive scope, the project will be passed to next years class to work on. Features we hope will be implemented later on are course placement, transfer credits, summer courses, prerequisites, and 4+1 courses. The design considerations of most concern and will be a continually updated aspect of the advisory assistant will be the degree requirements, core courses, semester specific courses, and summer courses. As these attributes of scheduling will frequently change it is important to keep these parts updated semesterly. </a:t>
            </a:r>
          </a:p>
          <a:p>
            <a:endParaRPr lang="en-US" dirty="0"/>
          </a:p>
          <a:p>
            <a:r>
              <a:rPr lang="en-US" dirty="0"/>
              <a:t>	If possible, it would be beneficial for future teams working on the project to work with the registrar to implement the system within the existing self-service program. This would allow the advisory assistant to be accessed by all students and faculty at St. Martin's to aide in the scheduling process. Self-service would also be able to store security waivers which student would sign when enrolling for courses at St. Martin’s. This would ensure that students are aware of the security risks and will cover FERPA standards that must be met. Implementing self- service may also give the advisory assistant access to databases which store course information. This would save future groups a lot of time, as they would not have to input course data into files to be streamed into the existing program. </a:t>
            </a:r>
          </a:p>
          <a:p>
            <a:endParaRPr lang="en-US" dirty="0"/>
          </a:p>
          <a:p>
            <a:r>
              <a:rPr lang="en-US" dirty="0"/>
              <a:t>	Overall, it would be ideal that the advisory assistant be tested by The Hal and Inge Marcus School of Engineering advisors when closer to a final state. This would be to gain feedback and see what additional features may be useful to advisors. After several tests among advisors, advisory assistant will hopefully be used by all advisors at St. Martin’s. </a:t>
            </a:r>
          </a:p>
          <a:p>
            <a:r>
              <a:rPr lang="en-US" dirty="0"/>
              <a:t>Another possibility would be to allow students to test the program to see if it fits their needs. This would allow students to be able to manipulate their schedule while not meeting with their advisor and maintain a schedule that meets all the degree requirements.</a:t>
            </a:r>
          </a:p>
          <a:p>
            <a:endParaRPr lang="en-US" dirty="0"/>
          </a:p>
        </p:txBody>
      </p:sp>
      <p:sp>
        <p:nvSpPr>
          <p:cNvPr id="39" name="TextBox 38">
            <a:extLst>
              <a:ext uri="{FF2B5EF4-FFF2-40B4-BE49-F238E27FC236}">
                <a16:creationId xmlns:a16="http://schemas.microsoft.com/office/drawing/2014/main" id="{D0E7E765-0504-4416-8D75-B14548792C48}"/>
              </a:ext>
            </a:extLst>
          </p:cNvPr>
          <p:cNvSpPr txBox="1"/>
          <p:nvPr/>
        </p:nvSpPr>
        <p:spPr>
          <a:xfrm>
            <a:off x="10162734" y="12098201"/>
            <a:ext cx="12742985" cy="861774"/>
          </a:xfrm>
          <a:prstGeom prst="rect">
            <a:avLst/>
          </a:prstGeom>
          <a:gradFill flip="none" rotWithShape="1">
            <a:gsLst>
              <a:gs pos="0">
                <a:srgbClr val="800000">
                  <a:shade val="30000"/>
                  <a:satMod val="115000"/>
                </a:srgbClr>
              </a:gs>
              <a:gs pos="50000">
                <a:srgbClr val="800000">
                  <a:shade val="67500"/>
                  <a:satMod val="115000"/>
                </a:srgbClr>
              </a:gs>
              <a:gs pos="100000">
                <a:srgbClr val="800000">
                  <a:shade val="100000"/>
                  <a:satMod val="115000"/>
                </a:srgbClr>
              </a:gs>
            </a:gsLst>
            <a:lin ang="16200000" scaled="1"/>
            <a:tileRect/>
          </a:gradFill>
        </p:spPr>
        <p:txBody>
          <a:bodyPr wrap="square" rtlCol="0">
            <a:spAutoFit/>
          </a:bodyPr>
          <a:lstStyle/>
          <a:p>
            <a:pPr algn="ctr"/>
            <a:r>
              <a:rPr lang="en-US" sz="5000" dirty="0">
                <a:solidFill>
                  <a:schemeClr val="bg1"/>
                </a:solidFill>
                <a:latin typeface="Times New Roman" panose="02020603050405020304" pitchFamily="18" charset="0"/>
                <a:cs typeface="Times New Roman" panose="02020603050405020304" pitchFamily="18" charset="0"/>
              </a:rPr>
              <a:t>Advisory Assistant Interface</a:t>
            </a:r>
          </a:p>
        </p:txBody>
      </p:sp>
      <p:pic>
        <p:nvPicPr>
          <p:cNvPr id="20" name="Picture 19" descr="Graphical user interface, text&#10;&#10;Description automatically generated">
            <a:extLst>
              <a:ext uri="{FF2B5EF4-FFF2-40B4-BE49-F238E27FC236}">
                <a16:creationId xmlns:a16="http://schemas.microsoft.com/office/drawing/2014/main" id="{611B6787-4214-435E-AA2B-19D46881FE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22700" y="12948886"/>
            <a:ext cx="12223052" cy="2380948"/>
          </a:xfrm>
          <a:prstGeom prst="rect">
            <a:avLst/>
          </a:prstGeom>
          <a:effectLst>
            <a:outerShdw blurRad="50800" dist="38100" dir="13500000" algn="br" rotWithShape="0">
              <a:prstClr val="black">
                <a:alpha val="40000"/>
              </a:prstClr>
            </a:outerShdw>
          </a:effectLst>
        </p:spPr>
      </p:pic>
      <p:pic>
        <p:nvPicPr>
          <p:cNvPr id="26" name="Picture 25" descr="Graphical user interface, table&#10;&#10;Description automatically generated">
            <a:extLst>
              <a:ext uri="{FF2B5EF4-FFF2-40B4-BE49-F238E27FC236}">
                <a16:creationId xmlns:a16="http://schemas.microsoft.com/office/drawing/2014/main" id="{513014E8-A231-45D6-91CE-656D2F446B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40978" y="15931858"/>
            <a:ext cx="12223052" cy="5427448"/>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209447335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21432</TotalTime>
  <Words>1700</Words>
  <Application>Microsoft Office PowerPoint</Application>
  <PresentationFormat>Custom</PresentationFormat>
  <Paragraphs>110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Cutright, Julia</dc:creator>
  <cp:lastModifiedBy>Jack McCarthy</cp:lastModifiedBy>
  <cp:revision>36</cp:revision>
  <dcterms:created xsi:type="dcterms:W3CDTF">2021-04-01T01:16:51Z</dcterms:created>
  <dcterms:modified xsi:type="dcterms:W3CDTF">2021-04-21T20:17:02Z</dcterms:modified>
</cp:coreProperties>
</file>

<file path=docProps/thumbnail.jpeg>
</file>